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655" autoAdjust="0"/>
  </p:normalViewPr>
  <p:slideViewPr>
    <p:cSldViewPr>
      <p:cViewPr varScale="1">
        <p:scale>
          <a:sx n="66" d="100"/>
          <a:sy n="66" d="100"/>
        </p:scale>
        <p:origin x="128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1925" y="0"/>
            <a:ext cx="3036888" cy="46513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A407192-FE1D-421A-A7CF-55217EE09FD0}" type="datetimeFigureOut">
              <a:rPr lang="en-US"/>
              <a:pPr>
                <a:defRPr/>
              </a:pPr>
              <a:t>2/18/2014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0088" y="4414838"/>
            <a:ext cx="5610225" cy="41846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6888"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A67A94A-B09E-445C-BD0F-ABFF67895EFD}" type="slidenum">
              <a:rPr lang="en-US"/>
              <a:pPr>
                <a:defRPr/>
              </a:pPr>
              <a:t>‹#›</a:t>
            </a:fld>
            <a:endParaRPr lang="en-US"/>
          </a:p>
        </p:txBody>
      </p:sp>
    </p:spTree>
    <p:extLst>
      <p:ext uri="{BB962C8B-B14F-4D97-AF65-F5344CB8AC3E}">
        <p14:creationId xmlns:p14="http://schemas.microsoft.com/office/powerpoint/2010/main" val="27555858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B316AD5-0000-4448-A1EE-DEDDA41940C4}" type="datetime1">
              <a:rPr lang="en-US"/>
              <a:pPr>
                <a:defRPr/>
              </a:pPr>
              <a:t>2/18/2014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E3BF80-241A-47F3-93D1-5DCFEC357A9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839483-99E0-4069-B367-691D03E8AF5F}" type="datetime1">
              <a:rPr lang="en-US"/>
              <a:pPr>
                <a:defRPr/>
              </a:pPr>
              <a:t>2/18/2014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DBB6AC-ABC9-4DEC-876B-498EC89EB2A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80289B-06D9-4AB9-8D6D-2C3F23712309}" type="datetime1">
              <a:rPr lang="en-US"/>
              <a:pPr>
                <a:defRPr/>
              </a:pPr>
              <a:t>2/18/2014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C55EDB-ADF4-4443-A124-5A93BB32F4A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A4304C-1A34-416A-A66E-7D495A98EE68}" type="datetime1">
              <a:rPr lang="en-US"/>
              <a:pPr>
                <a:defRPr/>
              </a:pPr>
              <a:t>2/18/2014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B45BAB-37E2-4C58-8F46-F5688AA6E2B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91642B-AB90-4EDB-ABD2-2139B23DF096}" type="datetime1">
              <a:rPr lang="en-US"/>
              <a:pPr>
                <a:defRPr/>
              </a:pPr>
              <a:t>2/18/2014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4E5F89-CD4E-45A7-9630-9CC7A694C77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4DD2A50-4B75-4A9C-B5AB-18E3D33C94BC}" type="datetime1">
              <a:rPr lang="en-US"/>
              <a:pPr>
                <a:defRPr/>
              </a:pPr>
              <a:t>2/18/2014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BDF6F2-20DE-44F5-8685-11D91C5D642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D1EA3C7-5450-43AF-8882-284D532B51FE}" type="datetime1">
              <a:rPr lang="en-US"/>
              <a:pPr>
                <a:defRPr/>
              </a:pPr>
              <a:t>2/18/2014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3058C83-1425-4CEA-B100-F37579D43BE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37C2088-5946-41D4-9144-EE92C30B5143}" type="datetime1">
              <a:rPr lang="en-US"/>
              <a:pPr>
                <a:defRPr/>
              </a:pPr>
              <a:t>2/18/2014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4F9F1CC-F522-490D-9139-1E71C3E3BA4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775979-6594-4219-B7D1-4DAB39F7B769}" type="datetime1">
              <a:rPr lang="en-US"/>
              <a:pPr>
                <a:defRPr/>
              </a:pPr>
              <a:t>2/18/2014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9CD4755-1A4F-4770-A8FD-5482227D8B4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28B1DF-BAE9-4021-ACE4-7221B75F6448}" type="datetime1">
              <a:rPr lang="en-US"/>
              <a:pPr>
                <a:defRPr/>
              </a:pPr>
              <a:t>2/18/2014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5C781A-6D78-4EEA-8118-DF71F9EA9C9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24E400-CB74-4720-BE6F-5E3691391409}" type="datetime1">
              <a:rPr lang="en-US"/>
              <a:pPr>
                <a:defRPr/>
              </a:pPr>
              <a:t>2/18/2014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CE60A8-DA30-455C-BAEB-C363C69C2A0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A932924-948A-436C-82DB-C700A5B54D89}" type="datetime1">
              <a:rPr lang="en-US"/>
              <a:pPr>
                <a:defRPr/>
              </a:pPr>
              <a:t>2/18/2014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164A776-323F-4533-8121-13B02042CB9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609600"/>
            <a:ext cx="7772400" cy="2438400"/>
          </a:xfrm>
        </p:spPr>
        <p:txBody>
          <a:bodyPr/>
          <a:lstStyle/>
          <a:p>
            <a:r>
              <a:rPr lang="en-US" smtClean="0">
                <a:solidFill>
                  <a:srgbClr val="0070C0"/>
                </a:solidFill>
              </a:rPr>
              <a:t>Cuba’s Future Development Needs, Funding Models, and Alternatives.</a:t>
            </a:r>
          </a:p>
        </p:txBody>
      </p:sp>
      <p:sp>
        <p:nvSpPr>
          <p:cNvPr id="2051" name="Subtitle 2"/>
          <p:cNvSpPr>
            <a:spLocks noGrp="1"/>
          </p:cNvSpPr>
          <p:nvPr>
            <p:ph type="subTitle" idx="1"/>
          </p:nvPr>
        </p:nvSpPr>
        <p:spPr>
          <a:xfrm>
            <a:off x="1371600" y="3048000"/>
            <a:ext cx="6400800" cy="1371600"/>
          </a:xfrm>
        </p:spPr>
        <p:txBody>
          <a:bodyPr/>
          <a:lstStyle/>
          <a:p>
            <a:r>
              <a:rPr lang="en-US" smtClean="0">
                <a:solidFill>
                  <a:srgbClr val="00B050"/>
                </a:solidFill>
              </a:rPr>
              <a:t> A Perspective of the Operation of a Cuban Water &amp; Sewer Utility.  </a:t>
            </a:r>
          </a:p>
        </p:txBody>
      </p:sp>
      <p:sp>
        <p:nvSpPr>
          <p:cNvPr id="2052" name="TextBox 3"/>
          <p:cNvSpPr txBox="1">
            <a:spLocks noChangeArrowheads="1"/>
          </p:cNvSpPr>
          <p:nvPr/>
        </p:nvSpPr>
        <p:spPr bwMode="auto">
          <a:xfrm>
            <a:off x="228600" y="5991225"/>
            <a:ext cx="8686800" cy="400050"/>
          </a:xfrm>
          <a:prstGeom prst="rect">
            <a:avLst/>
          </a:prstGeom>
          <a:noFill/>
          <a:ln w="9525">
            <a:noFill/>
            <a:miter lim="800000"/>
            <a:headEnd/>
            <a:tailEnd/>
          </a:ln>
        </p:spPr>
        <p:txBody>
          <a:bodyPr>
            <a:spAutoFit/>
          </a:bodyPr>
          <a:lstStyle/>
          <a:p>
            <a:r>
              <a:rPr lang="en-US" sz="2000" dirty="0">
                <a:solidFill>
                  <a:srgbClr val="0070C0"/>
                </a:solidFill>
                <a:latin typeface="Calibri" pitchFamily="34" charset="0"/>
              </a:rPr>
              <a:t>Eduardo Vega-Llort, P.E. </a:t>
            </a:r>
            <a:r>
              <a:rPr lang="en-US" sz="2000">
                <a:solidFill>
                  <a:srgbClr val="0070C0"/>
                </a:solidFill>
                <a:latin typeface="Calibri" pitchFamily="34" charset="0"/>
              </a:rPr>
              <a:t>, MSCM                                                </a:t>
            </a:r>
            <a:r>
              <a:rPr lang="en-US" sz="2000" smtClean="0">
                <a:solidFill>
                  <a:srgbClr val="0070C0"/>
                </a:solidFill>
                <a:latin typeface="Calibri" pitchFamily="34" charset="0"/>
              </a:rPr>
              <a:t>February </a:t>
            </a:r>
            <a:r>
              <a:rPr lang="en-US" sz="2000">
                <a:solidFill>
                  <a:srgbClr val="0070C0"/>
                </a:solidFill>
                <a:latin typeface="Calibri" pitchFamily="34" charset="0"/>
              </a:rPr>
              <a:t>12, 2014</a:t>
            </a:r>
          </a:p>
        </p:txBody>
      </p:sp>
      <p:pic>
        <p:nvPicPr>
          <p:cNvPr id="2053" name="Picture 2"/>
          <p:cNvPicPr>
            <a:picLocks noChangeAspect="1" noChangeArrowheads="1"/>
          </p:cNvPicPr>
          <p:nvPr/>
        </p:nvPicPr>
        <p:blipFill>
          <a:blip r:embed="rId2" cstate="print"/>
          <a:srcRect/>
          <a:stretch>
            <a:fillRect/>
          </a:stretch>
        </p:blipFill>
        <p:spPr bwMode="auto">
          <a:xfrm>
            <a:off x="914400" y="4559300"/>
            <a:ext cx="1096963" cy="1042988"/>
          </a:xfrm>
          <a:prstGeom prst="rect">
            <a:avLst/>
          </a:prstGeom>
          <a:noFill/>
          <a:ln w="9525">
            <a:noFill/>
            <a:miter lim="800000"/>
            <a:headEnd/>
            <a:tailEnd/>
          </a:ln>
        </p:spPr>
      </p:pic>
      <p:pic>
        <p:nvPicPr>
          <p:cNvPr id="2054" name="Picture 3"/>
          <p:cNvPicPr>
            <a:picLocks noChangeAspect="1" noChangeArrowheads="1"/>
          </p:cNvPicPr>
          <p:nvPr/>
        </p:nvPicPr>
        <p:blipFill>
          <a:blip r:embed="rId3" cstate="print"/>
          <a:srcRect/>
          <a:stretch>
            <a:fillRect/>
          </a:stretch>
        </p:blipFill>
        <p:spPr bwMode="auto">
          <a:xfrm>
            <a:off x="6400800" y="4789488"/>
            <a:ext cx="1752600" cy="81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solidFill>
                  <a:srgbClr val="C00000"/>
                </a:solidFill>
              </a:rPr>
              <a:t>Funding Models and Alternatives</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en-US" sz="2400" dirty="0" smtClean="0"/>
              <a:t>In the USA, municipal bonds are the funding source of choice for utilities to attract capital from markets. Utilities also rely on cash, state revolving loan funds and low-interest loan programs at the state or federal level.</a:t>
            </a:r>
          </a:p>
          <a:p>
            <a:pPr fontAlgn="auto">
              <a:spcAft>
                <a:spcPts val="0"/>
              </a:spcAft>
              <a:buFont typeface="Arial" panose="020B0604020202020204" pitchFamily="34" charset="0"/>
              <a:buChar char="•"/>
              <a:defRPr/>
            </a:pPr>
            <a:r>
              <a:rPr lang="en-US" sz="2400" dirty="0" smtClean="0"/>
              <a:t>Cuba’s current form of government doesn’t offer these options. To the contrary, the government use utility revenues to subsidize their centralized governmental operation. </a:t>
            </a:r>
          </a:p>
          <a:p>
            <a:pPr fontAlgn="auto">
              <a:spcAft>
                <a:spcPts val="0"/>
              </a:spcAft>
              <a:buFont typeface="Arial" panose="020B0604020202020204" pitchFamily="34" charset="0"/>
              <a:buChar char="•"/>
              <a:defRPr/>
            </a:pPr>
            <a:r>
              <a:rPr lang="en-US" sz="2400" dirty="0" smtClean="0"/>
              <a:t>Obviously, it is our expectation that in the near future Cuba’s form of government will transition to a free market society that will fully open new opportunities for its people as well as for utilities and industry to tap the capital market.</a:t>
            </a:r>
          </a:p>
          <a:p>
            <a:pPr marL="0" indent="0" fontAlgn="auto">
              <a:spcAft>
                <a:spcPts val="0"/>
              </a:spcAft>
              <a:buFont typeface="Arial" panose="020B0604020202020204" pitchFamily="34" charset="0"/>
              <a:buNone/>
              <a:defRPr/>
            </a:pPr>
            <a:endParaRPr lang="en-US" sz="2400" dirty="0" smtClean="0"/>
          </a:p>
          <a:p>
            <a:pPr marL="0" indent="0" fontAlgn="auto">
              <a:spcAft>
                <a:spcPts val="0"/>
              </a:spcAft>
              <a:buFont typeface="Arial" panose="020B0604020202020204" pitchFamily="34" charset="0"/>
              <a:buNone/>
              <a:defRPr/>
            </a:pPr>
            <a:r>
              <a:rPr lang="en-US" sz="2400" dirty="0" smtClean="0"/>
              <a:t> </a:t>
            </a:r>
            <a:endParaRPr lang="en-US" sz="2400" dirty="0"/>
          </a:p>
        </p:txBody>
      </p:sp>
      <p:sp>
        <p:nvSpPr>
          <p:cNvPr id="4" name="Slide Number Placeholder 3"/>
          <p:cNvSpPr>
            <a:spLocks noGrp="1"/>
          </p:cNvSpPr>
          <p:nvPr>
            <p:ph type="sldNum" sz="quarter" idx="12"/>
          </p:nvPr>
        </p:nvSpPr>
        <p:spPr/>
        <p:txBody>
          <a:bodyPr/>
          <a:lstStyle/>
          <a:p>
            <a:pPr>
              <a:defRPr/>
            </a:pPr>
            <a:fld id="{3263EB29-9127-4E53-A7EC-E79A90540DC4}" type="slidenum">
              <a:rPr lang="en-US"/>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solidFill>
                  <a:srgbClr val="C00000"/>
                </a:solidFill>
              </a:rPr>
              <a:t>Funding Models and Alternatives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n-US" sz="2400" dirty="0" smtClean="0"/>
              <a:t>Loans and grants shall be pursued from large world </a:t>
            </a:r>
            <a:r>
              <a:rPr lang="en-US" sz="2400" smtClean="0"/>
              <a:t>organizations, such </a:t>
            </a:r>
            <a:r>
              <a:rPr lang="en-US" sz="2400" dirty="0" smtClean="0"/>
              <a:t>as USAID, World Bank, </a:t>
            </a:r>
            <a:r>
              <a:rPr lang="en-US" sz="2400" smtClean="0"/>
              <a:t>etc.,  </a:t>
            </a:r>
            <a:r>
              <a:rPr lang="en-US" sz="2400" dirty="0" smtClean="0"/>
              <a:t>when the governmental transition occurs.</a:t>
            </a:r>
          </a:p>
          <a:p>
            <a:pPr fontAlgn="auto">
              <a:spcAft>
                <a:spcPts val="0"/>
              </a:spcAft>
              <a:buFont typeface="Arial" panose="020B0604020202020204" pitchFamily="34" charset="0"/>
              <a:buChar char="•"/>
              <a:defRPr/>
            </a:pPr>
            <a:r>
              <a:rPr lang="en-US" sz="2400" dirty="0" smtClean="0"/>
              <a:t>Innovative financing models should be pursued to increase efficiency, add value to customers, and lower costs for providers.</a:t>
            </a:r>
          </a:p>
          <a:p>
            <a:pPr fontAlgn="auto">
              <a:spcAft>
                <a:spcPts val="0"/>
              </a:spcAft>
              <a:buFont typeface="Arial" panose="020B0604020202020204" pitchFamily="34" charset="0"/>
              <a:buChar char="•"/>
              <a:defRPr/>
            </a:pPr>
            <a:r>
              <a:rPr lang="en-US" sz="2400" dirty="0" smtClean="0"/>
              <a:t>Future industrial customers, large residential and commercial developers can also be partners in financing system improvements.</a:t>
            </a:r>
          </a:p>
          <a:p>
            <a:pPr fontAlgn="auto">
              <a:spcAft>
                <a:spcPts val="0"/>
              </a:spcAft>
              <a:buFont typeface="Arial" panose="020B0604020202020204" pitchFamily="34" charset="0"/>
              <a:buChar char="•"/>
              <a:defRPr/>
            </a:pPr>
            <a:r>
              <a:rPr lang="en-US" sz="2400" dirty="0" smtClean="0"/>
              <a:t>The implementation of Private-Public-Partnership (P3s) can be used to efficiently improve the maintenance and operation of  large water &amp; wastewater facilities.  </a:t>
            </a:r>
          </a:p>
          <a:p>
            <a:pPr fontAlgn="auto">
              <a:spcAft>
                <a:spcPts val="0"/>
              </a:spcAft>
              <a:buFont typeface="Arial" panose="020B0604020202020204" pitchFamily="34" charset="0"/>
              <a:buChar char="•"/>
              <a:defRPr/>
            </a:pPr>
            <a:endParaRPr lang="en-US" sz="2400" dirty="0"/>
          </a:p>
        </p:txBody>
      </p:sp>
      <p:sp>
        <p:nvSpPr>
          <p:cNvPr id="4" name="Slide Number Placeholder 3"/>
          <p:cNvSpPr>
            <a:spLocks noGrp="1"/>
          </p:cNvSpPr>
          <p:nvPr>
            <p:ph type="sldNum" sz="quarter" idx="12"/>
          </p:nvPr>
        </p:nvSpPr>
        <p:spPr/>
        <p:txBody>
          <a:bodyPr/>
          <a:lstStyle/>
          <a:p>
            <a:pPr>
              <a:defRPr/>
            </a:pPr>
            <a:fld id="{660DA811-2FDA-400A-8B86-B5E721AD30FC}" type="slidenum">
              <a:rPr lang="en-US"/>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828800" y="990600"/>
            <a:ext cx="4648200" cy="1219200"/>
          </a:xfrm>
        </p:spPr>
        <p:txBody>
          <a:bodyPr/>
          <a:lstStyle/>
          <a:p>
            <a:r>
              <a:rPr lang="en-US" smtClean="0"/>
              <a:t>QUESTIONS?</a:t>
            </a:r>
          </a:p>
        </p:txBody>
      </p:sp>
      <p:sp>
        <p:nvSpPr>
          <p:cNvPr id="3" name="Content Placeholder 2"/>
          <p:cNvSpPr>
            <a:spLocks noGrp="1"/>
          </p:cNvSpPr>
          <p:nvPr>
            <p:ph idx="1"/>
          </p:nvPr>
        </p:nvSpPr>
        <p:spPr>
          <a:xfrm>
            <a:off x="457200" y="6080125"/>
            <a:ext cx="6629400" cy="46038"/>
          </a:xfrm>
        </p:spPr>
        <p:txBody>
          <a:bodyPr rtlCol="0">
            <a:normAutofit fontScale="25000" lnSpcReduction="20000"/>
          </a:bodyPr>
          <a:lstStyle/>
          <a:p>
            <a:pPr fontAlgn="auto">
              <a:spcAft>
                <a:spcPts val="0"/>
              </a:spcAft>
              <a:buFont typeface="Arial" panose="020B0604020202020204"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C4BD89CE-B853-45A4-A359-40CDBE649215}" type="slidenum">
              <a:rPr lang="en-US"/>
              <a:pPr>
                <a:defRPr/>
              </a:pPr>
              <a:t>12</a:t>
            </a:fld>
            <a:endParaRPr lang="en-US" dirty="0"/>
          </a:p>
        </p:txBody>
      </p:sp>
      <p:pic>
        <p:nvPicPr>
          <p:cNvPr id="13317" name="Picture 2"/>
          <p:cNvPicPr>
            <a:picLocks noChangeAspect="1" noChangeArrowheads="1"/>
          </p:cNvPicPr>
          <p:nvPr/>
        </p:nvPicPr>
        <p:blipFill>
          <a:blip r:embed="rId2" cstate="print"/>
          <a:srcRect/>
          <a:stretch>
            <a:fillRect/>
          </a:stretch>
        </p:blipFill>
        <p:spPr bwMode="auto">
          <a:xfrm>
            <a:off x="3276600" y="2847975"/>
            <a:ext cx="2413000" cy="263683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3400" y="228600"/>
            <a:ext cx="8229600" cy="1143000"/>
          </a:xfrm>
        </p:spPr>
        <p:txBody>
          <a:bodyPr/>
          <a:lstStyle/>
          <a:p>
            <a:r>
              <a:rPr lang="en-US" smtClean="0">
                <a:solidFill>
                  <a:srgbClr val="0070C0"/>
                </a:solidFill>
              </a:rPr>
              <a:t>Water System</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anose="020B0604020202020204" pitchFamily="34" charset="0"/>
              <a:buChar char="•"/>
              <a:defRPr/>
            </a:pPr>
            <a:r>
              <a:rPr lang="en-US" sz="2600" dirty="0" smtClean="0"/>
              <a:t>Limited data to fairly evaluate the current Water &amp; Wastewater infrastructure in Cuba.</a:t>
            </a:r>
          </a:p>
          <a:p>
            <a:pPr fontAlgn="auto">
              <a:spcAft>
                <a:spcPts val="0"/>
              </a:spcAft>
              <a:buFont typeface="Arial" panose="020B0604020202020204" pitchFamily="34" charset="0"/>
              <a:buChar char="•"/>
              <a:defRPr/>
            </a:pPr>
            <a:r>
              <a:rPr lang="en-US" sz="2600" dirty="0"/>
              <a:t>P</a:t>
            </a:r>
            <a:r>
              <a:rPr lang="en-US" sz="2600" dirty="0" smtClean="0"/>
              <a:t>opulation, about 11.2 million.</a:t>
            </a:r>
          </a:p>
          <a:p>
            <a:pPr fontAlgn="auto">
              <a:spcAft>
                <a:spcPts val="0"/>
              </a:spcAft>
              <a:buFont typeface="Arial" panose="020B0604020202020204" pitchFamily="34" charset="0"/>
              <a:buChar char="•"/>
              <a:defRPr/>
            </a:pPr>
            <a:r>
              <a:rPr lang="en-US" sz="2600" dirty="0" smtClean="0"/>
              <a:t>Water demand is about 20 million cu. meters per/day.</a:t>
            </a:r>
          </a:p>
          <a:p>
            <a:pPr fontAlgn="auto">
              <a:spcAft>
                <a:spcPts val="0"/>
              </a:spcAft>
              <a:buFont typeface="Arial" panose="020B0604020202020204" pitchFamily="34" charset="0"/>
              <a:buChar char="•"/>
              <a:defRPr/>
            </a:pPr>
            <a:r>
              <a:rPr lang="en-US" sz="2600" dirty="0" smtClean="0"/>
              <a:t>Agriculture is 69%, Industrial is 12% and Domestic is 19%</a:t>
            </a:r>
          </a:p>
          <a:p>
            <a:pPr fontAlgn="auto">
              <a:spcAft>
                <a:spcPts val="0"/>
              </a:spcAft>
              <a:buFont typeface="Arial" panose="020B0604020202020204" pitchFamily="34" charset="0"/>
              <a:buChar char="•"/>
              <a:defRPr/>
            </a:pPr>
            <a:r>
              <a:rPr lang="en-US" sz="2600" dirty="0" smtClean="0"/>
              <a:t>Water Service is provided to about 95% of the population.</a:t>
            </a:r>
          </a:p>
          <a:p>
            <a:pPr fontAlgn="auto">
              <a:spcAft>
                <a:spcPts val="0"/>
              </a:spcAft>
              <a:buFont typeface="Arial" panose="020B0604020202020204" pitchFamily="34" charset="0"/>
              <a:buChar char="•"/>
              <a:defRPr/>
            </a:pPr>
            <a:r>
              <a:rPr lang="en-US" sz="2600" dirty="0" smtClean="0"/>
              <a:t>75% have access to direct service connection.</a:t>
            </a:r>
          </a:p>
          <a:p>
            <a:pPr fontAlgn="auto">
              <a:spcAft>
                <a:spcPts val="0"/>
              </a:spcAft>
              <a:buFont typeface="Arial" panose="020B0604020202020204" pitchFamily="34" charset="0"/>
              <a:buChar char="•"/>
              <a:defRPr/>
            </a:pPr>
            <a:r>
              <a:rPr lang="en-US" sz="2600" dirty="0" smtClean="0"/>
              <a:t>15% within 300 meters.</a:t>
            </a:r>
          </a:p>
          <a:p>
            <a:pPr fontAlgn="auto">
              <a:spcAft>
                <a:spcPts val="0"/>
              </a:spcAft>
              <a:buFont typeface="Arial" panose="020B0604020202020204" pitchFamily="34" charset="0"/>
              <a:buChar char="•"/>
              <a:defRPr/>
            </a:pPr>
            <a:r>
              <a:rPr lang="en-US" sz="2600" dirty="0" smtClean="0"/>
              <a:t>5% by truck.</a:t>
            </a:r>
          </a:p>
          <a:p>
            <a:pPr fontAlgn="auto">
              <a:spcAft>
                <a:spcPts val="0"/>
              </a:spcAft>
              <a:buFont typeface="Arial" panose="020B0604020202020204" pitchFamily="34" charset="0"/>
              <a:buChar char="•"/>
              <a:defRPr/>
            </a:pPr>
            <a:r>
              <a:rPr lang="en-US" sz="2600" dirty="0" smtClean="0"/>
              <a:t>5% without potable water service.</a:t>
            </a:r>
          </a:p>
          <a:p>
            <a:pPr fontAlgn="auto">
              <a:spcAft>
                <a:spcPts val="0"/>
              </a:spcAft>
              <a:buFont typeface="Arial" panose="020B0604020202020204" pitchFamily="34" charset="0"/>
              <a:buChar char="•"/>
              <a:defRPr/>
            </a:pPr>
            <a:endParaRPr lang="en-US" sz="3000" dirty="0" smtClean="0"/>
          </a:p>
          <a:p>
            <a:pPr fontAlgn="auto">
              <a:spcAft>
                <a:spcPts val="0"/>
              </a:spcAft>
              <a:buFont typeface="Arial" panose="020B0604020202020204"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408544F3-FEAF-4603-B87A-F9C72E8E2F48}" type="slidenum">
              <a:rPr lang="en-US"/>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solidFill>
                  <a:srgbClr val="0070C0"/>
                </a:solidFill>
              </a:rPr>
              <a:t>Water System </a:t>
            </a:r>
          </a:p>
        </p:txBody>
      </p:sp>
      <p:sp>
        <p:nvSpPr>
          <p:cNvPr id="4099" name="Content Placeholder 2"/>
          <p:cNvSpPr>
            <a:spLocks noGrp="1"/>
          </p:cNvSpPr>
          <p:nvPr>
            <p:ph idx="1"/>
          </p:nvPr>
        </p:nvSpPr>
        <p:spPr>
          <a:xfrm>
            <a:off x="457200" y="1600200"/>
            <a:ext cx="8229600" cy="4648200"/>
          </a:xfrm>
        </p:spPr>
        <p:txBody>
          <a:bodyPr/>
          <a:lstStyle/>
          <a:p>
            <a:r>
              <a:rPr lang="en-US" sz="2800" smtClean="0"/>
              <a:t>Domestic Water losses are estimated at 85% of pumped water.</a:t>
            </a:r>
          </a:p>
          <a:p>
            <a:r>
              <a:rPr lang="en-US" sz="2800" smtClean="0"/>
              <a:t>These losses are attributed to the deteriorated condition of distribution and transmission water main pipes and leaking water services.</a:t>
            </a:r>
          </a:p>
          <a:p>
            <a:r>
              <a:rPr lang="en-US" sz="2800" smtClean="0"/>
              <a:t>The potable water quality is marginal, at best.</a:t>
            </a:r>
          </a:p>
          <a:p>
            <a:r>
              <a:rPr lang="en-US" sz="2800" smtClean="0"/>
              <a:t>Fire flow protection is very limited.</a:t>
            </a:r>
          </a:p>
          <a:p>
            <a:r>
              <a:rPr lang="en-US" sz="2800" smtClean="0"/>
              <a:t>Need to improve water treatment process as well as addition of large doses of Sodium hypochlorite for disinfection.</a:t>
            </a:r>
          </a:p>
        </p:txBody>
      </p:sp>
      <p:sp>
        <p:nvSpPr>
          <p:cNvPr id="4" name="Slide Number Placeholder 3"/>
          <p:cNvSpPr>
            <a:spLocks noGrp="1"/>
          </p:cNvSpPr>
          <p:nvPr>
            <p:ph type="sldNum" sz="quarter" idx="12"/>
          </p:nvPr>
        </p:nvSpPr>
        <p:spPr/>
        <p:txBody>
          <a:bodyPr/>
          <a:lstStyle/>
          <a:p>
            <a:pPr>
              <a:defRPr/>
            </a:pPr>
            <a:fld id="{017E99C2-A21E-4A40-BC8E-4887A964CE72}" type="slidenum">
              <a:rPr lang="en-US"/>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
            </a:r>
            <a:br>
              <a:rPr lang="en-US" dirty="0" smtClean="0"/>
            </a:br>
            <a:r>
              <a:rPr lang="en-US" dirty="0" smtClean="0">
                <a:solidFill>
                  <a:srgbClr val="00B050"/>
                </a:solidFill>
              </a:rPr>
              <a:t>Wastewater System</a:t>
            </a:r>
            <a:br>
              <a:rPr lang="en-US" dirty="0" smtClean="0">
                <a:solidFill>
                  <a:srgbClr val="00B050"/>
                </a:solidFill>
              </a:rPr>
            </a:br>
            <a:r>
              <a:rPr lang="en-US" dirty="0" smtClean="0">
                <a:solidFill>
                  <a:srgbClr val="00B050"/>
                </a:solidFill>
              </a:rPr>
              <a:t/>
            </a:r>
            <a:br>
              <a:rPr lang="en-US" dirty="0" smtClean="0">
                <a:solidFill>
                  <a:srgbClr val="00B050"/>
                </a:solidFill>
              </a:rPr>
            </a:br>
            <a:endParaRPr lang="en-US" dirty="0">
              <a:solidFill>
                <a:srgbClr val="00B050"/>
              </a:solidFill>
            </a:endParaRP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dirty="0" smtClean="0"/>
              <a:t>Wastewater system is not as extensive as the    water </a:t>
            </a:r>
            <a:r>
              <a:rPr lang="en-US" dirty="0"/>
              <a:t>d</a:t>
            </a:r>
            <a:r>
              <a:rPr lang="en-US" dirty="0" smtClean="0"/>
              <a:t>istribution system.</a:t>
            </a:r>
          </a:p>
          <a:p>
            <a:pPr fontAlgn="auto">
              <a:spcAft>
                <a:spcPts val="0"/>
              </a:spcAft>
              <a:buFont typeface="Arial" panose="020B0604020202020204" pitchFamily="34" charset="0"/>
              <a:buChar char="•"/>
              <a:defRPr/>
            </a:pPr>
            <a:r>
              <a:rPr lang="en-US" dirty="0" smtClean="0"/>
              <a:t>Wastewater disposal available to about 94% of population.</a:t>
            </a:r>
          </a:p>
          <a:p>
            <a:pPr fontAlgn="auto">
              <a:spcAft>
                <a:spcPts val="0"/>
              </a:spcAft>
              <a:buFont typeface="Arial" panose="020B0604020202020204" pitchFamily="34" charset="0"/>
              <a:buChar char="•"/>
              <a:defRPr/>
            </a:pPr>
            <a:r>
              <a:rPr lang="en-US" dirty="0" smtClean="0"/>
              <a:t>38% of direct sewer system connections.</a:t>
            </a:r>
          </a:p>
          <a:p>
            <a:pPr fontAlgn="auto">
              <a:spcAft>
                <a:spcPts val="0"/>
              </a:spcAft>
              <a:buFont typeface="Arial" panose="020B0604020202020204" pitchFamily="34" charset="0"/>
              <a:buChar char="•"/>
              <a:defRPr/>
            </a:pPr>
            <a:r>
              <a:rPr lang="en-US" dirty="0" smtClean="0"/>
              <a:t>56% on-site sewer disposal systems.</a:t>
            </a:r>
          </a:p>
          <a:p>
            <a:pPr fontAlgn="auto">
              <a:spcAft>
                <a:spcPts val="0"/>
              </a:spcAft>
              <a:buFont typeface="Arial" panose="020B0604020202020204" pitchFamily="34" charset="0"/>
              <a:buChar char="•"/>
              <a:defRPr/>
            </a:pPr>
            <a:r>
              <a:rPr lang="en-US" dirty="0" smtClean="0"/>
              <a:t>6% without any sanitary sewer service.</a:t>
            </a:r>
          </a:p>
          <a:p>
            <a:pPr fontAlgn="auto">
              <a:spcAft>
                <a:spcPts val="0"/>
              </a:spcAft>
              <a:buFont typeface="Arial" panose="020B0604020202020204" pitchFamily="34" charset="0"/>
              <a:buChar char="•"/>
              <a:defRPr/>
            </a:pPr>
            <a:endParaRPr lang="en-US" dirty="0"/>
          </a:p>
          <a:p>
            <a:pPr marL="0" indent="0" fontAlgn="auto">
              <a:spcAft>
                <a:spcPts val="0"/>
              </a:spcAft>
              <a:buFont typeface="Arial" panose="020B0604020202020204" pitchFamily="34" charset="0"/>
              <a:buNone/>
              <a:defRPr/>
            </a:pPr>
            <a:endParaRPr lang="en-US" dirty="0"/>
          </a:p>
        </p:txBody>
      </p:sp>
      <p:sp>
        <p:nvSpPr>
          <p:cNvPr id="4" name="Slide Number Placeholder 3"/>
          <p:cNvSpPr>
            <a:spLocks noGrp="1"/>
          </p:cNvSpPr>
          <p:nvPr>
            <p:ph type="sldNum" sz="quarter" idx="12"/>
          </p:nvPr>
        </p:nvSpPr>
        <p:spPr/>
        <p:txBody>
          <a:bodyPr/>
          <a:lstStyle/>
          <a:p>
            <a:pPr>
              <a:defRPr/>
            </a:pPr>
            <a:fld id="{2D00C929-B69E-43BA-8673-9A7E26C2A7C2}" type="slidenum">
              <a:rPr lang="en-US"/>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00B050"/>
                </a:solidFill>
              </a:rPr>
              <a:t>Wastewater System</a:t>
            </a:r>
            <a:br>
              <a:rPr lang="en-US" dirty="0" smtClean="0">
                <a:solidFill>
                  <a:srgbClr val="00B050"/>
                </a:solidFill>
              </a:rPr>
            </a:br>
            <a:endParaRPr lang="en-US" dirty="0">
              <a:solidFill>
                <a:srgbClr val="00B050"/>
              </a:solidFill>
            </a:endParaRPr>
          </a:p>
        </p:txBody>
      </p:sp>
      <p:sp>
        <p:nvSpPr>
          <p:cNvPr id="3" name="Content Placeholder 2"/>
          <p:cNvSpPr>
            <a:spLocks noGrp="1"/>
          </p:cNvSpPr>
          <p:nvPr>
            <p:ph idx="1"/>
          </p:nvPr>
        </p:nvSpPr>
        <p:spPr/>
        <p:txBody>
          <a:bodyPr rtlCol="0">
            <a:normAutofit fontScale="92500"/>
          </a:bodyPr>
          <a:lstStyle/>
          <a:p>
            <a:pPr fontAlgn="auto">
              <a:spcAft>
                <a:spcPts val="0"/>
              </a:spcAft>
              <a:buFont typeface="Arial" panose="020B0604020202020204" pitchFamily="34" charset="0"/>
              <a:buChar char="•"/>
              <a:defRPr/>
            </a:pPr>
            <a:r>
              <a:rPr lang="en-US" dirty="0" smtClean="0"/>
              <a:t>Data from 2007 shows that only 4% of the sanitary sewer flow collections are treated.</a:t>
            </a:r>
          </a:p>
          <a:p>
            <a:pPr fontAlgn="auto">
              <a:spcAft>
                <a:spcPts val="0"/>
              </a:spcAft>
              <a:buFont typeface="Arial" panose="020B0604020202020204" pitchFamily="34" charset="0"/>
              <a:buChar char="•"/>
              <a:defRPr/>
            </a:pPr>
            <a:r>
              <a:rPr lang="en-US" dirty="0" smtClean="0"/>
              <a:t>The other 96% is discharged into nearby waterways with minimal to no treatment.</a:t>
            </a:r>
          </a:p>
          <a:p>
            <a:pPr fontAlgn="auto">
              <a:spcAft>
                <a:spcPts val="0"/>
              </a:spcAft>
              <a:buFont typeface="Arial" panose="020B0604020202020204" pitchFamily="34" charset="0"/>
              <a:buChar char="•"/>
              <a:defRPr/>
            </a:pPr>
            <a:r>
              <a:rPr lang="en-US" dirty="0" smtClean="0"/>
              <a:t>The most common form of treatment is through the use of stabilization lagoons.</a:t>
            </a:r>
          </a:p>
          <a:p>
            <a:pPr fontAlgn="auto">
              <a:spcAft>
                <a:spcPts val="0"/>
              </a:spcAft>
              <a:buFont typeface="Arial" panose="020B0604020202020204" pitchFamily="34" charset="0"/>
              <a:buChar char="•"/>
              <a:defRPr/>
            </a:pPr>
            <a:r>
              <a:rPr lang="en-US" dirty="0" smtClean="0"/>
              <a:t>The sanitary sewer system for the City of Havana was built to serve a population of 600,000. Currently, serves about 945,000 people.  </a:t>
            </a:r>
            <a:endParaRPr lang="en-US" dirty="0"/>
          </a:p>
        </p:txBody>
      </p:sp>
      <p:sp>
        <p:nvSpPr>
          <p:cNvPr id="4" name="Slide Number Placeholder 3"/>
          <p:cNvSpPr>
            <a:spLocks noGrp="1"/>
          </p:cNvSpPr>
          <p:nvPr>
            <p:ph type="sldNum" sz="quarter" idx="12"/>
          </p:nvPr>
        </p:nvSpPr>
        <p:spPr/>
        <p:txBody>
          <a:bodyPr/>
          <a:lstStyle/>
          <a:p>
            <a:pPr>
              <a:defRPr/>
            </a:pPr>
            <a:fld id="{02B3640A-A472-464E-AB1C-1F83ED0FE325}" type="slidenum">
              <a:rPr lang="en-US"/>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chemeClr val="accent3">
                    <a:lumMod val="75000"/>
                  </a:schemeClr>
                </a:solidFill>
              </a:rPr>
              <a:t>Economic Factors</a:t>
            </a:r>
            <a:endParaRPr lang="en-US" dirty="0">
              <a:solidFill>
                <a:schemeClr val="accent3">
                  <a:lumMod val="75000"/>
                </a:schemeClr>
              </a:solidFill>
            </a:endParaRP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anose="020B0604020202020204" pitchFamily="34" charset="0"/>
              <a:buChar char="•"/>
              <a:defRPr/>
            </a:pPr>
            <a:r>
              <a:rPr lang="en-US" dirty="0" smtClean="0"/>
              <a:t>The main objective of a Utility Company is to provide efficient and reliable service.</a:t>
            </a:r>
          </a:p>
          <a:p>
            <a:pPr fontAlgn="auto">
              <a:spcAft>
                <a:spcPts val="0"/>
              </a:spcAft>
              <a:buFont typeface="Arial" panose="020B0604020202020204" pitchFamily="34" charset="0"/>
              <a:buChar char="•"/>
              <a:defRPr/>
            </a:pPr>
            <a:r>
              <a:rPr lang="en-US" dirty="0" smtClean="0"/>
              <a:t>The Water &amp; Sewer System in Cuba is extremely inefficient.</a:t>
            </a:r>
          </a:p>
          <a:p>
            <a:pPr fontAlgn="auto">
              <a:spcAft>
                <a:spcPts val="0"/>
              </a:spcAft>
              <a:buFont typeface="Arial" panose="020B0604020202020204" pitchFamily="34" charset="0"/>
              <a:buChar char="•"/>
              <a:defRPr/>
            </a:pPr>
            <a:r>
              <a:rPr lang="en-US" dirty="0"/>
              <a:t>C</a:t>
            </a:r>
            <a:r>
              <a:rPr lang="en-US" dirty="0" smtClean="0"/>
              <a:t>ost-benefit analysis is essential to operate a Water &amp; Wastewater utility company.</a:t>
            </a:r>
          </a:p>
          <a:p>
            <a:pPr fontAlgn="auto">
              <a:spcAft>
                <a:spcPts val="0"/>
              </a:spcAft>
              <a:buFont typeface="Arial" panose="020B0604020202020204" pitchFamily="34" charset="0"/>
              <a:buChar char="•"/>
              <a:defRPr/>
            </a:pPr>
            <a:r>
              <a:rPr lang="en-US" dirty="0" smtClean="0"/>
              <a:t>There is an absence of cost-benefit analysis in the water utility system in Cuba.</a:t>
            </a:r>
          </a:p>
          <a:p>
            <a:pPr fontAlgn="auto">
              <a:spcAft>
                <a:spcPts val="0"/>
              </a:spcAft>
              <a:buFont typeface="Arial" panose="020B0604020202020204" pitchFamily="34" charset="0"/>
              <a:buChar char="•"/>
              <a:defRPr/>
            </a:pPr>
            <a:r>
              <a:rPr lang="en-US" dirty="0" smtClean="0"/>
              <a:t>Only 3.6% of residential customers have water meters.</a:t>
            </a:r>
          </a:p>
          <a:p>
            <a:pPr fontAlgn="auto">
              <a:spcAft>
                <a:spcPts val="0"/>
              </a:spcAft>
              <a:buFont typeface="Arial" panose="020B0604020202020204" pitchFamily="34" charset="0"/>
              <a:buChar char="•"/>
              <a:defRPr/>
            </a:pPr>
            <a:r>
              <a:rPr lang="en-US" dirty="0" smtClean="0"/>
              <a:t>Only 33% of commercial customers have water meters.</a:t>
            </a:r>
          </a:p>
          <a:p>
            <a:pPr fontAlgn="auto">
              <a:spcAft>
                <a:spcPts val="0"/>
              </a:spcAft>
              <a:buFont typeface="Arial" panose="020B0604020202020204" pitchFamily="34" charset="0"/>
              <a:buChar char="•"/>
              <a:defRPr/>
            </a:pPr>
            <a:r>
              <a:rPr lang="en-US" dirty="0" smtClean="0"/>
              <a:t>In general, customers without water meters are billed a nominal fee.</a:t>
            </a:r>
          </a:p>
          <a:p>
            <a:pPr fontAlgn="auto">
              <a:spcAft>
                <a:spcPts val="0"/>
              </a:spcAft>
              <a:buFont typeface="Arial" panose="020B0604020202020204" pitchFamily="34" charset="0"/>
              <a:buChar char="•"/>
              <a:defRPr/>
            </a:pPr>
            <a:r>
              <a:rPr lang="en-US" dirty="0" smtClean="0"/>
              <a:t>Revenues collected are transferred to the government.</a:t>
            </a:r>
          </a:p>
          <a:p>
            <a:pPr fontAlgn="auto">
              <a:spcAft>
                <a:spcPts val="0"/>
              </a:spcAft>
              <a:buFont typeface="Arial" panose="020B0604020202020204" pitchFamily="34" charset="0"/>
              <a:buChar char="•"/>
              <a:defRPr/>
            </a:pPr>
            <a:r>
              <a:rPr lang="en-US" dirty="0" smtClean="0"/>
              <a:t>Infrastructure capital investments are fiscally managed by the government instead of being managed by the utility administrators.  </a:t>
            </a:r>
          </a:p>
          <a:p>
            <a:pPr fontAlgn="auto">
              <a:spcAft>
                <a:spcPts val="0"/>
              </a:spcAft>
              <a:buFont typeface="Arial" panose="020B0604020202020204"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D7E3B867-0F23-44E5-8C29-FF36CC12D001}" type="slidenum">
              <a:rPr lang="en-US"/>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chemeClr val="accent3">
                    <a:lumMod val="75000"/>
                  </a:schemeClr>
                </a:solidFill>
              </a:rPr>
              <a:t>Economic Factors</a:t>
            </a:r>
            <a:endParaRPr lang="en-US" dirty="0">
              <a:solidFill>
                <a:schemeClr val="accent3">
                  <a:lumMod val="75000"/>
                </a:schemeClr>
              </a:solidFill>
            </a:endParaRPr>
          </a:p>
        </p:txBody>
      </p:sp>
      <p:sp>
        <p:nvSpPr>
          <p:cNvPr id="8195" name="Content Placeholder 2"/>
          <p:cNvSpPr>
            <a:spLocks noGrp="1"/>
          </p:cNvSpPr>
          <p:nvPr>
            <p:ph idx="1"/>
          </p:nvPr>
        </p:nvSpPr>
        <p:spPr/>
        <p:txBody>
          <a:bodyPr/>
          <a:lstStyle/>
          <a:p>
            <a:r>
              <a:rPr lang="en-US" sz="2600" smtClean="0"/>
              <a:t>There is no independent engineering consultant, such as a Bond Engineer, that analyzes the utility’s operation and prepares an Annual Report. </a:t>
            </a:r>
          </a:p>
          <a:p>
            <a:r>
              <a:rPr lang="en-US" sz="2600" smtClean="0"/>
              <a:t>These annual evaluations are required to provide an opinion of the company engineering and financial feasibility, the adequacy of rates and charges to assure net revenues sufficient to meet debt services. Inspection of facilities to assess the condition of their system and to assist the utility in making recommendations for repair or replacement. </a:t>
            </a:r>
          </a:p>
          <a:p>
            <a:endParaRPr lang="en-US" smtClean="0"/>
          </a:p>
          <a:p>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B49BCEF2-3975-44BC-9AB1-C3A4E24CC2DA}" type="slidenum">
              <a:rPr lang="en-US"/>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solidFill>
                  <a:schemeClr val="accent3">
                    <a:lumMod val="75000"/>
                  </a:schemeClr>
                </a:solidFill>
              </a:rPr>
              <a:t>Economic Factors</a:t>
            </a:r>
            <a:endParaRPr lang="en-US" dirty="0">
              <a:solidFill>
                <a:schemeClr val="accent3">
                  <a:lumMod val="75000"/>
                </a:schemeClr>
              </a:solidFill>
            </a:endParaRPr>
          </a:p>
        </p:txBody>
      </p:sp>
      <p:sp>
        <p:nvSpPr>
          <p:cNvPr id="3" name="Content Placeholder 2"/>
          <p:cNvSpPr>
            <a:spLocks noGrp="1"/>
          </p:cNvSpPr>
          <p:nvPr>
            <p:ph idx="1"/>
          </p:nvPr>
        </p:nvSpPr>
        <p:spPr/>
        <p:txBody>
          <a:bodyPr rtlCol="0">
            <a:normAutofit fontScale="92500"/>
          </a:bodyPr>
          <a:lstStyle/>
          <a:p>
            <a:pPr fontAlgn="auto">
              <a:spcAft>
                <a:spcPts val="0"/>
              </a:spcAft>
              <a:buFont typeface="Arial" panose="020B0604020202020204" pitchFamily="34" charset="0"/>
              <a:buChar char="•"/>
              <a:defRPr/>
            </a:pPr>
            <a:r>
              <a:rPr lang="en-US" sz="2600" dirty="0" smtClean="0"/>
              <a:t>More specific, these reports are to evaluate the following:</a:t>
            </a:r>
          </a:p>
          <a:p>
            <a:pPr fontAlgn="auto">
              <a:spcAft>
                <a:spcPts val="0"/>
              </a:spcAft>
              <a:buFont typeface="Arial" panose="020B0604020202020204" pitchFamily="34" charset="0"/>
              <a:buChar char="•"/>
              <a:defRPr/>
            </a:pPr>
            <a:r>
              <a:rPr lang="en-US" sz="2600" dirty="0" smtClean="0"/>
              <a:t>Challenges, like aging infrastructure. </a:t>
            </a:r>
          </a:p>
          <a:p>
            <a:pPr fontAlgn="auto">
              <a:spcAft>
                <a:spcPts val="0"/>
              </a:spcAft>
              <a:buFont typeface="Arial" panose="020B0604020202020204" pitchFamily="34" charset="0"/>
              <a:buChar char="•"/>
              <a:defRPr/>
            </a:pPr>
            <a:r>
              <a:rPr lang="en-US" sz="2600" dirty="0" smtClean="0"/>
              <a:t>Customers and Sales to analyze the increase in customers as well as the water distribution and wastewater disposal revenues.</a:t>
            </a:r>
          </a:p>
          <a:p>
            <a:pPr fontAlgn="auto">
              <a:spcAft>
                <a:spcPts val="0"/>
              </a:spcAft>
              <a:buFont typeface="Arial" panose="020B0604020202020204" pitchFamily="34" charset="0"/>
              <a:buChar char="•"/>
              <a:defRPr/>
            </a:pPr>
            <a:r>
              <a:rPr lang="en-US" sz="2600" dirty="0" smtClean="0"/>
              <a:t>Capital Improvement Program to estimate the funding needed that will support additional infrastructure.</a:t>
            </a:r>
          </a:p>
          <a:p>
            <a:pPr fontAlgn="auto">
              <a:spcAft>
                <a:spcPts val="0"/>
              </a:spcAft>
              <a:buFont typeface="Arial" panose="020B0604020202020204" pitchFamily="34" charset="0"/>
              <a:buChar char="•"/>
              <a:defRPr/>
            </a:pPr>
            <a:r>
              <a:rPr lang="en-US" sz="2600" dirty="0" smtClean="0"/>
              <a:t>Renewal and Replacement Fund to repair or replace existing infrastructure.</a:t>
            </a:r>
          </a:p>
          <a:p>
            <a:pPr fontAlgn="auto">
              <a:spcAft>
                <a:spcPts val="0"/>
              </a:spcAft>
              <a:buFont typeface="Arial" panose="020B0604020202020204" pitchFamily="34" charset="0"/>
              <a:buChar char="•"/>
              <a:defRPr/>
            </a:pPr>
            <a:r>
              <a:rPr lang="en-US" sz="2600" dirty="0" smtClean="0"/>
              <a:t>Financial and Business Conditions to determine operating revenues, debt services and financial reserves. </a:t>
            </a:r>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0B7B9FAE-08E1-4565-AA3D-12A09557DE9E}" type="slidenum">
              <a:rPr lang="en-US"/>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solidFill>
                  <a:srgbClr val="C00000"/>
                </a:solidFill>
              </a:rPr>
              <a:t>Future Development Needs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en-US" sz="2800" dirty="0" smtClean="0"/>
              <a:t>Prioritize rehabilitation, renewal or replacement of existing infrastructure to provide the best return on investment.</a:t>
            </a:r>
          </a:p>
          <a:p>
            <a:pPr fontAlgn="auto">
              <a:spcAft>
                <a:spcPts val="0"/>
              </a:spcAft>
              <a:buFont typeface="Arial" panose="020B0604020202020204" pitchFamily="34" charset="0"/>
              <a:buChar char="•"/>
              <a:defRPr/>
            </a:pPr>
            <a:r>
              <a:rPr lang="en-US" sz="2800" dirty="0" smtClean="0"/>
              <a:t>Repair pipes to radically reduce leaks and restore capacity lost from tuberculation.</a:t>
            </a:r>
          </a:p>
          <a:p>
            <a:pPr fontAlgn="auto">
              <a:spcAft>
                <a:spcPts val="0"/>
              </a:spcAft>
              <a:buFont typeface="Arial" panose="020B0604020202020204" pitchFamily="34" charset="0"/>
              <a:buChar char="•"/>
              <a:defRPr/>
            </a:pPr>
            <a:r>
              <a:rPr lang="en-US" sz="2800" dirty="0" smtClean="0"/>
              <a:t>Substantially improve the quality and delivery of the potable water to meet health standards.</a:t>
            </a:r>
          </a:p>
          <a:p>
            <a:pPr fontAlgn="auto">
              <a:spcAft>
                <a:spcPts val="0"/>
              </a:spcAft>
              <a:buFont typeface="Arial" panose="020B0604020202020204" pitchFamily="34" charset="0"/>
              <a:buChar char="•"/>
              <a:defRPr/>
            </a:pPr>
            <a:r>
              <a:rPr lang="en-US" sz="2800" dirty="0" smtClean="0"/>
              <a:t>Considerably improve wastewater treatment to meet environmental regulations.</a:t>
            </a:r>
          </a:p>
          <a:p>
            <a:pPr fontAlgn="auto">
              <a:spcAft>
                <a:spcPts val="0"/>
              </a:spcAft>
              <a:buFont typeface="Arial" panose="020B0604020202020204" pitchFamily="34" charset="0"/>
              <a:buChar char="•"/>
              <a:defRPr/>
            </a:pPr>
            <a:r>
              <a:rPr lang="en-US" sz="2800" dirty="0" smtClean="0"/>
              <a:t>Create sustainable financing for a long-term sustainable utility infrastructure to properly serve Cuba’s population and their visitors.</a:t>
            </a:r>
          </a:p>
          <a:p>
            <a:pPr fontAlgn="auto">
              <a:spcAft>
                <a:spcPts val="0"/>
              </a:spcAft>
              <a:buFont typeface="Arial" panose="020B0604020202020204" pitchFamily="34" charset="0"/>
              <a:buChar char="•"/>
              <a:defRPr/>
            </a:pPr>
            <a:endParaRPr lang="en-US" sz="2800" dirty="0"/>
          </a:p>
        </p:txBody>
      </p:sp>
      <p:sp>
        <p:nvSpPr>
          <p:cNvPr id="4" name="Slide Number Placeholder 3"/>
          <p:cNvSpPr>
            <a:spLocks noGrp="1"/>
          </p:cNvSpPr>
          <p:nvPr>
            <p:ph type="sldNum" sz="quarter" idx="12"/>
          </p:nvPr>
        </p:nvSpPr>
        <p:spPr/>
        <p:txBody>
          <a:bodyPr/>
          <a:lstStyle/>
          <a:p>
            <a:pPr>
              <a:defRPr/>
            </a:pPr>
            <a:fld id="{C01E57C9-D3C8-4A0B-9480-0B0A876CF732}" type="slidenum">
              <a:rPr lang="en-US"/>
              <a:pPr>
                <a:defRPr/>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1569</TotalTime>
  <Words>882</Words>
  <Application>Microsoft Office PowerPoint</Application>
  <PresentationFormat>On-screen Show (4:3)</PresentationFormat>
  <Paragraphs>80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Cuba’s Future Development Needs, Funding Models, and Alternatives.</vt:lpstr>
      <vt:lpstr>Water System</vt:lpstr>
      <vt:lpstr>Water System </vt:lpstr>
      <vt:lpstr> Wastewater System  </vt:lpstr>
      <vt:lpstr>Wastewater System </vt:lpstr>
      <vt:lpstr>Economic Factors</vt:lpstr>
      <vt:lpstr>Economic Factors</vt:lpstr>
      <vt:lpstr>Economic Factors</vt:lpstr>
      <vt:lpstr>Future Development Needs</vt:lpstr>
      <vt:lpstr>Funding Models and Alternatives</vt:lpstr>
      <vt:lpstr>Funding Models and Alternatives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Cuba’s Future Development Needs, Funding Models, and Alternatives.</dc:title>
  <dc:creator>Vega, Eduardo A. (WASD)</dc:creator>
  <cp:lastModifiedBy>Jorge Duany</cp:lastModifiedBy>
  <cp:revision>52</cp:revision>
  <cp:lastPrinted>2014-02-07T13:23:08Z</cp:lastPrinted>
  <dcterms:created xsi:type="dcterms:W3CDTF">2014-02-05T13:55:11Z</dcterms:created>
  <dcterms:modified xsi:type="dcterms:W3CDTF">2014-02-18T16:15:23Z</dcterms:modified>
</cp:coreProperties>
</file>